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0" r:id="rId2"/>
    <p:sldId id="256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10" autoAdjust="0"/>
    <p:restoredTop sz="94707" autoAdjust="0"/>
  </p:normalViewPr>
  <p:slideViewPr>
    <p:cSldViewPr>
      <p:cViewPr>
        <p:scale>
          <a:sx n="80" d="100"/>
          <a:sy n="80" d="100"/>
        </p:scale>
        <p:origin x="-12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CAF1E-1E30-4F44-B2F5-1612C8B53FA8}" type="datetimeFigureOut">
              <a:rPr lang="en-US" smtClean="0"/>
              <a:pPr/>
              <a:t>9/9/2010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D862B-B5A6-4339-B97A-421B3F0104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totalofficesupplies.co.uk/catalog/images/460279.jpg"/>
          <p:cNvPicPr>
            <a:picLocks noChangeAspect="1" noChangeArrowheads="1"/>
          </p:cNvPicPr>
          <p:nvPr/>
        </p:nvPicPr>
        <p:blipFill>
          <a:blip r:embed="rId2" cstate="print"/>
          <a:srcRect l="17500" r="19999"/>
          <a:stretch>
            <a:fillRect/>
          </a:stretch>
        </p:blipFill>
        <p:spPr bwMode="auto">
          <a:xfrm>
            <a:off x="714348" y="428604"/>
            <a:ext cx="1785950" cy="2857500"/>
          </a:xfrm>
          <a:prstGeom prst="rect">
            <a:avLst/>
          </a:prstGeom>
          <a:noFill/>
        </p:spPr>
      </p:pic>
      <p:pic>
        <p:nvPicPr>
          <p:cNvPr id="4100" name="Picture 4" descr="http://www.laoffice.co.uk/pd/pics/028740.jpg"/>
          <p:cNvPicPr>
            <a:picLocks noChangeAspect="1" noChangeArrowheads="1"/>
          </p:cNvPicPr>
          <p:nvPr/>
        </p:nvPicPr>
        <p:blipFill>
          <a:blip r:embed="rId3" cstate="print"/>
          <a:srcRect l="20000" r="19999"/>
          <a:stretch>
            <a:fillRect/>
          </a:stretch>
        </p:blipFill>
        <p:spPr bwMode="auto">
          <a:xfrm>
            <a:off x="2928926" y="500042"/>
            <a:ext cx="1714512" cy="2857500"/>
          </a:xfrm>
          <a:prstGeom prst="rect">
            <a:avLst/>
          </a:prstGeom>
          <a:noFill/>
        </p:spPr>
      </p:pic>
      <p:pic>
        <p:nvPicPr>
          <p:cNvPr id="4102" name="Picture 6" descr="http://www.euroffice.co.uk/_image/item/_large/368316_0.jpg"/>
          <p:cNvPicPr>
            <a:picLocks noChangeAspect="1" noChangeArrowheads="1"/>
          </p:cNvPicPr>
          <p:nvPr/>
        </p:nvPicPr>
        <p:blipFill>
          <a:blip r:embed="rId4" cstate="print"/>
          <a:srcRect l="18000" r="21999"/>
          <a:stretch>
            <a:fillRect/>
          </a:stretch>
        </p:blipFill>
        <p:spPr bwMode="auto">
          <a:xfrm>
            <a:off x="4929190" y="571480"/>
            <a:ext cx="1428760" cy="2381250"/>
          </a:xfrm>
          <a:prstGeom prst="rect">
            <a:avLst/>
          </a:prstGeom>
          <a:noFill/>
        </p:spPr>
      </p:pic>
      <p:pic>
        <p:nvPicPr>
          <p:cNvPr id="4104" name="Picture 8" descr="http://www.thebusinessopportunist.com/tim/Account%20Holders/images/fizzy%20drink%20can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3714752"/>
            <a:ext cx="3429024" cy="2522626"/>
          </a:xfrm>
          <a:prstGeom prst="rect">
            <a:avLst/>
          </a:prstGeom>
          <a:noFill/>
        </p:spPr>
      </p:pic>
      <p:pic>
        <p:nvPicPr>
          <p:cNvPr id="4106" name="Picture 10" descr="http://louisa123.files.wordpress.com/2007/10/redbull.jpg"/>
          <p:cNvPicPr>
            <a:picLocks noChangeAspect="1" noChangeArrowheads="1"/>
          </p:cNvPicPr>
          <p:nvPr/>
        </p:nvPicPr>
        <p:blipFill>
          <a:blip r:embed="rId6" cstate="print"/>
          <a:srcRect l="24444" r="26667"/>
          <a:stretch>
            <a:fillRect/>
          </a:stretch>
        </p:blipFill>
        <p:spPr bwMode="auto">
          <a:xfrm>
            <a:off x="6715140" y="428604"/>
            <a:ext cx="1571636" cy="3214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929190" y="3929066"/>
            <a:ext cx="38576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dirty="0" smtClean="0">
                <a:latin typeface="Cambria" pitchFamily="18" charset="0"/>
              </a:rPr>
              <a:t>Drinks </a:t>
            </a:r>
            <a:r>
              <a:rPr lang="en-GB" sz="4400" dirty="0" smtClean="0">
                <a:latin typeface="Cambria" pitchFamily="18" charset="0"/>
              </a:rPr>
              <a:t>Upper – Lower Bounds</a:t>
            </a:r>
            <a:endParaRPr lang="en-US" sz="7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3" cstate="print"/>
          <a:srcRect l="25805" r="27745"/>
          <a:stretch>
            <a:fillRect/>
          </a:stretch>
        </p:blipFill>
        <p:spPr bwMode="auto">
          <a:xfrm>
            <a:off x="1714480" y="1928802"/>
            <a:ext cx="1551929" cy="2500330"/>
          </a:xfrm>
          <a:prstGeom prst="rect">
            <a:avLst/>
          </a:prstGeom>
          <a:noFill/>
        </p:spPr>
      </p:pic>
      <p:pic>
        <p:nvPicPr>
          <p:cNvPr id="1032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4" cstate="print"/>
          <a:srcRect l="26409" r="26056"/>
          <a:stretch>
            <a:fillRect/>
          </a:stretch>
        </p:blipFill>
        <p:spPr bwMode="auto">
          <a:xfrm>
            <a:off x="6143636" y="428604"/>
            <a:ext cx="1221598" cy="2714644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428596" y="42860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dirty="0" smtClean="0"/>
              <a:t>Conventional Can</a:t>
            </a:r>
          </a:p>
          <a:p>
            <a:pPr algn="ctr"/>
            <a:r>
              <a:rPr lang="en-US" sz="2800" dirty="0" smtClean="0"/>
              <a:t>It has a body diameter of 63mm, a height of 115.2mm.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4572000" y="3571876"/>
            <a:ext cx="43577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New Sleek Can</a:t>
            </a:r>
          </a:p>
          <a:p>
            <a:pPr algn="ctr"/>
            <a:r>
              <a:rPr lang="en-US" sz="2800" dirty="0" smtClean="0"/>
              <a:t>It has a height of 145mm.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714348" y="5072074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Both cans hold a volume of 330ml of cola. </a:t>
            </a:r>
          </a:p>
          <a:p>
            <a:pPr algn="ctr"/>
            <a:r>
              <a:rPr lang="en-US" sz="2800" dirty="0" smtClean="0"/>
              <a:t>We shall ignore the tapering towards the ends.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3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pic>
        <p:nvPicPr>
          <p:cNvPr id="1032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4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What are the upper and lower bounds for the capacity of the conventional can?</a:t>
            </a:r>
          </a:p>
          <a:p>
            <a:pPr marL="514350" indent="-514350"/>
            <a:endParaRPr lang="en-US" sz="1200" dirty="0" smtClean="0"/>
          </a:p>
          <a:p>
            <a:pPr marL="514350" indent="-514350"/>
            <a:r>
              <a:rPr lang="en-US" sz="2800" dirty="0" smtClean="0"/>
              <a:t>Assuming the two capacities are equal:</a:t>
            </a:r>
          </a:p>
          <a:p>
            <a:pPr marL="514350" indent="-514350"/>
            <a:endParaRPr lang="en-GB" sz="16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GB" sz="2800" dirty="0" smtClean="0"/>
              <a:t>What are the upper and lower bounds for the diameter of the sleek can?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endParaRPr lang="en-GB" sz="2800" dirty="0"/>
          </a:p>
          <a:p>
            <a:pPr marL="514350" indent="-514350">
              <a:buFont typeface="+mj-lt"/>
              <a:buAutoNum type="arabicPeriod" startAt="3"/>
            </a:pPr>
            <a:r>
              <a:rPr lang="en-GB" sz="2800" dirty="0" smtClean="0"/>
              <a:t>What is the upper and lower bound for the surface area of the original can?</a:t>
            </a:r>
          </a:p>
          <a:p>
            <a:pPr marL="514350" indent="-514350">
              <a:buFont typeface="+mj-lt"/>
              <a:buAutoNum type="arabicPeriod" startAt="3"/>
            </a:pPr>
            <a:endParaRPr lang="en-GB" sz="2800" dirty="0"/>
          </a:p>
          <a:p>
            <a:pPr marL="514350" indent="-514350">
              <a:buFont typeface="+mj-lt"/>
              <a:buAutoNum type="arabicPeriod" startAt="3"/>
            </a:pPr>
            <a:r>
              <a:rPr lang="en-GB" sz="2800" dirty="0" smtClean="0"/>
              <a:t>What are the upper and lower bounds for the percentage of the original can which is empty if the contents are marked as 330ml?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115.2mm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72330" y="6215082"/>
            <a:ext cx="1798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height of 145mm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4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What are the upper and lower bounds for the capacity of the conventional can in cm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to 1dp?</a:t>
            </a:r>
          </a:p>
          <a:p>
            <a:pPr marL="514350" indent="-514350"/>
            <a:endParaRPr lang="en-US" sz="12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115.2mm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00034" y="2500306"/>
          <a:ext cx="6578600" cy="3357573"/>
        </p:xfrm>
        <a:graphic>
          <a:graphicData uri="http://schemas.openxmlformats.org/presentationml/2006/ole">
            <p:oleObj spid="_x0000_s1026" name="Equation" r:id="rId5" imgW="184140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4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pic>
        <p:nvPicPr>
          <p:cNvPr id="1032" name="Picture 8" descr="http://beveragestrading.com/db_images/large/img_3.jpg"/>
          <p:cNvPicPr>
            <a:picLocks noChangeAspect="1" noChangeArrowheads="1"/>
          </p:cNvPicPr>
          <p:nvPr/>
        </p:nvPicPr>
        <p:blipFill>
          <a:blip r:embed="rId5" cstate="print"/>
          <a:srcRect l="26409" r="26056"/>
          <a:stretch>
            <a:fillRect/>
          </a:stretch>
        </p:blipFill>
        <p:spPr bwMode="auto">
          <a:xfrm>
            <a:off x="7429520" y="3429000"/>
            <a:ext cx="1221598" cy="2714644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70009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2800" dirty="0" smtClean="0"/>
              <a:t>Assuming the two capacities are equal:</a:t>
            </a:r>
          </a:p>
          <a:p>
            <a:pPr marL="514350" indent="-514350"/>
            <a:endParaRPr lang="en-GB" sz="1600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GB" sz="2800" dirty="0" smtClean="0"/>
              <a:t>What are the upper and lower bounds for the diameter of the sleek can in cm to 2dp?</a:t>
            </a:r>
            <a:endParaRPr lang="en-US" sz="2800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115.2mm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072330" y="6215082"/>
            <a:ext cx="1798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height of 145mm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14348" y="2643182"/>
          <a:ext cx="5815053" cy="2993042"/>
        </p:xfrm>
        <a:graphic>
          <a:graphicData uri="http://schemas.openxmlformats.org/presentationml/2006/ole">
            <p:oleObj spid="_x0000_s2050" name="Equation" r:id="rId6" imgW="172692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4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sz="2800" dirty="0" smtClean="0"/>
              <a:t>What is the upper and lower bound for the surface area of the original can in cm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to 2dp?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115.2mm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42910" y="2357430"/>
          <a:ext cx="6199906" cy="2829084"/>
        </p:xfrm>
        <a:graphic>
          <a:graphicData uri="http://schemas.openxmlformats.org/presentationml/2006/ole">
            <p:oleObj spid="_x0000_s3074" name="Equation" r:id="rId5" imgW="2616120" imgH="1193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istrator\Desktop\My Pictures\Holidays\Lake Maggiore 2009\SS85446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4686300" y="-8915400"/>
            <a:ext cx="2700000" cy="3600000"/>
          </a:xfrm>
          <a:prstGeom prst="rect">
            <a:avLst/>
          </a:prstGeom>
          <a:noFill/>
        </p:spPr>
      </p:pic>
      <p:pic>
        <p:nvPicPr>
          <p:cNvPr id="1030" name="Picture 6" descr="http://www.davidairey.com/images/awards/classic-coke-can.jpg"/>
          <p:cNvPicPr>
            <a:picLocks noChangeAspect="1" noChangeArrowheads="1"/>
          </p:cNvPicPr>
          <p:nvPr/>
        </p:nvPicPr>
        <p:blipFill>
          <a:blip r:embed="rId4" cstate="print"/>
          <a:srcRect l="25805" r="27745"/>
          <a:stretch>
            <a:fillRect/>
          </a:stretch>
        </p:blipFill>
        <p:spPr bwMode="auto">
          <a:xfrm>
            <a:off x="7215206" y="285728"/>
            <a:ext cx="1551929" cy="250033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285720" y="642918"/>
            <a:ext cx="67151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GB" sz="2800" dirty="0" smtClean="0"/>
              <a:t>What are the upper and lower bounds for the percentage of the original can which is empty to 2dp?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7000892" y="2714620"/>
            <a:ext cx="1973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diameter of 63mm</a:t>
            </a:r>
          </a:p>
          <a:p>
            <a:r>
              <a:rPr lang="en-US" dirty="0" smtClean="0"/>
              <a:t>height of 115.2mm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68338" y="2286000"/>
          <a:ext cx="6188075" cy="3000375"/>
        </p:xfrm>
        <a:graphic>
          <a:graphicData uri="http://schemas.openxmlformats.org/presentationml/2006/ole">
            <p:oleObj spid="_x0000_s4099" name="Equation" r:id="rId5" imgW="167616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248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Equation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24</cp:revision>
  <dcterms:created xsi:type="dcterms:W3CDTF">2009-09-06T09:16:40Z</dcterms:created>
  <dcterms:modified xsi:type="dcterms:W3CDTF">2010-09-09T20:29:12Z</dcterms:modified>
</cp:coreProperties>
</file>